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8" r:id="rId6"/>
    <p:sldId id="262" r:id="rId7"/>
    <p:sldId id="265" r:id="rId8"/>
    <p:sldId id="264" r:id="rId9"/>
    <p:sldId id="263" r:id="rId10"/>
    <p:sldId id="266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39" autoAdjust="0"/>
  </p:normalViewPr>
  <p:slideViewPr>
    <p:cSldViewPr>
      <p:cViewPr varScale="1">
        <p:scale>
          <a:sx n="52" d="100"/>
          <a:sy n="52" d="100"/>
        </p:scale>
        <p:origin x="-10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cott\Desktop\scott\presentations\where%202.0%202010\pi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Sheet1!$A$1:$A$4</c:f>
              <c:strCache>
                <c:ptCount val="4"/>
                <c:pt idx="0">
                  <c:v>AT&amp;T Wireless</c:v>
                </c:pt>
                <c:pt idx="1">
                  <c:v>Sprint CDMA</c:v>
                </c:pt>
                <c:pt idx="2">
                  <c:v>T-Mobile</c:v>
                </c:pt>
                <c:pt idx="3">
                  <c:v>In Progress</c:v>
                </c:pt>
              </c:strCache>
            </c:strRef>
          </c:cat>
          <c:val>
            <c:numRef>
              <c:f>Sheet1!$B$1:$B$4</c:f>
              <c:numCache>
                <c:formatCode>0.0</c:formatCode>
                <c:ptCount val="4"/>
                <c:pt idx="0">
                  <c:v>85.1</c:v>
                </c:pt>
                <c:pt idx="1">
                  <c:v>41.1</c:v>
                </c:pt>
                <c:pt idx="2">
                  <c:v>33.4</c:v>
                </c:pt>
                <c:pt idx="3">
                  <c:v>126.3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B98BF-8B98-4900-86AA-9E885C52E194}" type="datetimeFigureOut">
              <a:rPr lang="en-US" smtClean="0"/>
              <a:t>3/31/2010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4A69E-2914-4B91-AE10-41F989E98F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4A69E-2914-4B91-AE10-41F989E98F0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9" name="Picture 8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6248400"/>
            <a:ext cx="1590675" cy="352425"/>
          </a:xfrm>
          <a:prstGeom prst="rect">
            <a:avLst/>
          </a:prstGeom>
        </p:spPr>
      </p:pic>
      <p:pic>
        <p:nvPicPr>
          <p:cNvPr id="10" name="Picture 9" descr="bkgd_main_top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995680"/>
          </a:xfrm>
          <a:prstGeom prst="rect">
            <a:avLst/>
          </a:prstGeom>
        </p:spPr>
      </p:pic>
      <p:pic>
        <p:nvPicPr>
          <p:cNvPr id="11" name="Picture 10" descr="veriplac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61925" y="247650"/>
            <a:ext cx="2047875" cy="66675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5536436" y="6324600"/>
            <a:ext cx="3302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Scott A. Hotes</a:t>
            </a:r>
            <a:r>
              <a:rPr lang="en-US" baseline="0" dirty="0" smtClean="0"/>
              <a:t> - </a:t>
            </a:r>
            <a:r>
              <a:rPr lang="en-US" dirty="0" smtClean="0"/>
              <a:t>Where 2.0</a:t>
            </a:r>
            <a:r>
              <a:rPr lang="en-US" baseline="0" dirty="0" smtClean="0"/>
              <a:t> -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 descr="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0" y="6248400"/>
            <a:ext cx="1590675" cy="352425"/>
          </a:xfrm>
          <a:prstGeom prst="rect">
            <a:avLst/>
          </a:prstGeom>
        </p:spPr>
      </p:pic>
      <p:pic>
        <p:nvPicPr>
          <p:cNvPr id="12" name="Picture 11" descr="bkgd_main_top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995680"/>
          </a:xfrm>
          <a:prstGeom prst="rect">
            <a:avLst/>
          </a:prstGeom>
        </p:spPr>
      </p:pic>
      <p:pic>
        <p:nvPicPr>
          <p:cNvPr id="13" name="Picture 12" descr="veriplac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61925" y="247650"/>
            <a:ext cx="2047875" cy="66675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5536436" y="6324600"/>
            <a:ext cx="3302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Scott A. Hotes</a:t>
            </a:r>
            <a:r>
              <a:rPr lang="en-US" baseline="0" dirty="0" smtClean="0"/>
              <a:t> - </a:t>
            </a:r>
            <a:r>
              <a:rPr lang="en-US" dirty="0" smtClean="0"/>
              <a:t>Where 2.0</a:t>
            </a:r>
            <a:r>
              <a:rPr lang="en-US" baseline="0" dirty="0" smtClean="0"/>
              <a:t> -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F02EE-805F-4B7D-AD19-210240A5EF7F}" type="datetimeFigureOut">
              <a:rPr lang="en-US" smtClean="0"/>
              <a:pPr/>
              <a:t>3/31/2010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A65A2-CC9B-473B-8ABC-0FE88A94F9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Veriplace Location Platform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447800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/>
              <a:t>Scott A. Hotes, Ph.D.</a:t>
            </a:r>
          </a:p>
          <a:p>
            <a:pPr algn="r"/>
            <a:r>
              <a:rPr lang="en-US" sz="2400" dirty="0" smtClean="0"/>
              <a:t>CTO, WaveMarket, Inc.</a:t>
            </a:r>
          </a:p>
          <a:p>
            <a:pPr algn="r"/>
            <a:r>
              <a:rPr lang="en-US" sz="2400" dirty="0" smtClean="0"/>
              <a:t>scott@wavemarket.com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Developer Portal</a:t>
            </a:r>
            <a:br>
              <a:rPr lang="en-US" dirty="0" smtClean="0"/>
            </a:br>
            <a:r>
              <a:rPr lang="en-US" dirty="0" smtClean="0"/>
              <a:t>http://developer.veriplace.com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One-stop-shop, no carrier interaction required</a:t>
            </a:r>
          </a:p>
          <a:p>
            <a:r>
              <a:rPr lang="en-US" dirty="0" smtClean="0"/>
              <a:t>SDK’s:  </a:t>
            </a:r>
            <a:r>
              <a:rPr lang="en-US" dirty="0" smtClean="0"/>
              <a:t>libraries, </a:t>
            </a:r>
            <a:r>
              <a:rPr lang="en-US" dirty="0" smtClean="0"/>
              <a:t>sample code, etc.</a:t>
            </a:r>
          </a:p>
          <a:p>
            <a:r>
              <a:rPr lang="en-US" dirty="0" smtClean="0"/>
              <a:t>Test </a:t>
            </a:r>
            <a:r>
              <a:rPr lang="en-US" dirty="0" smtClean="0"/>
              <a:t>tools:  simulators, </a:t>
            </a:r>
            <a:r>
              <a:rPr lang="en-US" dirty="0" smtClean="0"/>
              <a:t>developer-enabled physical devices</a:t>
            </a:r>
            <a:endParaRPr lang="en-US" dirty="0" smtClean="0"/>
          </a:p>
          <a:p>
            <a:r>
              <a:rPr lang="en-US" dirty="0" smtClean="0"/>
              <a:t>Support (email, bulletin boards, </a:t>
            </a:r>
            <a:r>
              <a:rPr lang="en-US" dirty="0" smtClean="0"/>
              <a:t>professional services, etc</a:t>
            </a:r>
            <a:r>
              <a:rPr lang="en-US" dirty="0" smtClean="0"/>
              <a:t>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Veriplace Developer Contest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http://developer.veriplace.com/contest/</a:t>
            </a:r>
          </a:p>
          <a:p>
            <a:r>
              <a:rPr lang="en-US" dirty="0" smtClean="0"/>
              <a:t>First prize:</a:t>
            </a:r>
          </a:p>
          <a:p>
            <a:pPr lvl="1"/>
            <a:r>
              <a:rPr lang="en-US" sz="2400" dirty="0" smtClean="0"/>
              <a:t>$5,000 </a:t>
            </a:r>
            <a:r>
              <a:rPr lang="en-US" sz="2400" dirty="0" smtClean="0"/>
              <a:t>cash prize, additional prizes by category</a:t>
            </a:r>
            <a:endParaRPr lang="en-US" sz="2400" dirty="0" smtClean="0"/>
          </a:p>
          <a:p>
            <a:r>
              <a:rPr lang="en-US" dirty="0" smtClean="0"/>
              <a:t>Second </a:t>
            </a:r>
            <a:r>
              <a:rPr lang="en-US" dirty="0" smtClean="0"/>
              <a:t>prize:</a:t>
            </a:r>
          </a:p>
          <a:p>
            <a:pPr lvl="1"/>
            <a:r>
              <a:rPr lang="en-US" dirty="0" smtClean="0"/>
              <a:t>Apple </a:t>
            </a:r>
            <a:r>
              <a:rPr lang="en-US" dirty="0" err="1" smtClean="0"/>
              <a:t>iPad</a:t>
            </a:r>
            <a:r>
              <a:rPr lang="en-US" dirty="0" smtClean="0"/>
              <a:t> to “best of” category winners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2971800"/>
            <a:ext cx="1524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381000" y="3124200"/>
            <a:ext cx="1524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228600" y="3352800"/>
            <a:ext cx="1524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</a:t>
            </a:r>
            <a:endParaRPr lang="en-US" sz="3200" dirty="0"/>
          </a:p>
        </p:txBody>
      </p:sp>
      <p:sp>
        <p:nvSpPr>
          <p:cNvPr id="9" name="Cloud 8"/>
          <p:cNvSpPr/>
          <p:nvPr/>
        </p:nvSpPr>
        <p:spPr>
          <a:xfrm>
            <a:off x="4038600" y="2209800"/>
            <a:ext cx="2971800" cy="2667000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Cloud</a:t>
            </a: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10" name="Picture 9" descr="phon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13630" y="1447801"/>
            <a:ext cx="729916" cy="990600"/>
          </a:xfrm>
          <a:prstGeom prst="rect">
            <a:avLst/>
          </a:prstGeom>
        </p:spPr>
      </p:pic>
      <p:pic>
        <p:nvPicPr>
          <p:cNvPr id="11" name="Picture 10" descr="phon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029200"/>
            <a:ext cx="697993" cy="887888"/>
          </a:xfrm>
          <a:prstGeom prst="rect">
            <a:avLst/>
          </a:prstGeom>
        </p:spPr>
      </p:pic>
      <p:pic>
        <p:nvPicPr>
          <p:cNvPr id="12" name="Picture 11" descr="phone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96200" y="3200400"/>
            <a:ext cx="814843" cy="1066800"/>
          </a:xfrm>
          <a:prstGeom prst="rect">
            <a:avLst/>
          </a:prstGeom>
        </p:spPr>
      </p:pic>
      <p:sp>
        <p:nvSpPr>
          <p:cNvPr id="13" name="Left-Right Arrow 12"/>
          <p:cNvSpPr/>
          <p:nvPr/>
        </p:nvSpPr>
        <p:spPr>
          <a:xfrm>
            <a:off x="2209800" y="3189982"/>
            <a:ext cx="2209800" cy="533400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81200" y="3723382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Web Service</a:t>
            </a:r>
            <a:endParaRPr lang="en-US" sz="3200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6553200" y="2209800"/>
            <a:ext cx="106680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400800" y="3581400"/>
            <a:ext cx="1295400" cy="76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248400" y="4191000"/>
            <a:ext cx="1371600" cy="1219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-76200" y="1371600"/>
            <a:ext cx="464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 New Kind of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438400"/>
            <a:ext cx="1524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381000" y="2590800"/>
            <a:ext cx="1524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28600" y="2819400"/>
            <a:ext cx="1524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</a:t>
            </a:r>
            <a:endParaRPr lang="en-US" sz="3200" dirty="0"/>
          </a:p>
        </p:txBody>
      </p:sp>
      <p:sp>
        <p:nvSpPr>
          <p:cNvPr id="11" name="Left-Right Arrow 10"/>
          <p:cNvSpPr/>
          <p:nvPr/>
        </p:nvSpPr>
        <p:spPr>
          <a:xfrm>
            <a:off x="2133600" y="2656582"/>
            <a:ext cx="1371600" cy="533400"/>
          </a:xfrm>
          <a:prstGeom prst="left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447800" y="3189982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OAuth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581400" y="2438400"/>
            <a:ext cx="1752600" cy="1371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Veriplace</a:t>
            </a:r>
            <a:endParaRPr lang="en-US" sz="32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4191001" y="3810000"/>
            <a:ext cx="4660392" cy="2442865"/>
            <a:chOff x="4191001" y="3810000"/>
            <a:chExt cx="4660392" cy="2442865"/>
          </a:xfrm>
        </p:grpSpPr>
        <p:pic>
          <p:nvPicPr>
            <p:cNvPr id="9" name="Picture 8" descr="phone2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53400" y="5029200"/>
              <a:ext cx="697993" cy="887888"/>
            </a:xfrm>
            <a:prstGeom prst="rect">
              <a:avLst/>
            </a:prstGeom>
          </p:spPr>
        </p:pic>
        <p:sp>
          <p:nvSpPr>
            <p:cNvPr id="25" name="Right Arrow 24"/>
            <p:cNvSpPr/>
            <p:nvPr/>
          </p:nvSpPr>
          <p:spPr>
            <a:xfrm>
              <a:off x="4343400" y="5410200"/>
              <a:ext cx="3733800" cy="457200"/>
            </a:xfrm>
            <a:prstGeom prst="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ight Arrow 25"/>
            <p:cNvSpPr/>
            <p:nvPr/>
          </p:nvSpPr>
          <p:spPr>
            <a:xfrm rot="16200000">
              <a:off x="3448050" y="4552951"/>
              <a:ext cx="1943102" cy="457200"/>
            </a:xfrm>
            <a:prstGeom prst="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572000" y="5791200"/>
              <a:ext cx="2743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Location Stream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320755" y="1066800"/>
            <a:ext cx="3527591" cy="3886200"/>
            <a:chOff x="5320755" y="1066800"/>
            <a:chExt cx="3527591" cy="3886200"/>
          </a:xfrm>
        </p:grpSpPr>
        <p:sp>
          <p:nvSpPr>
            <p:cNvPr id="23" name="Left-Right Arrow 22"/>
            <p:cNvSpPr/>
            <p:nvPr/>
          </p:nvSpPr>
          <p:spPr>
            <a:xfrm rot="19651728">
              <a:off x="5320755" y="1932098"/>
              <a:ext cx="905973" cy="533400"/>
            </a:xfrm>
            <a:prstGeom prst="left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hone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18430" y="1143001"/>
              <a:ext cx="729916" cy="990600"/>
            </a:xfrm>
            <a:prstGeom prst="rect">
              <a:avLst/>
            </a:prstGeom>
          </p:spPr>
        </p:pic>
        <p:pic>
          <p:nvPicPr>
            <p:cNvPr id="10" name="Picture 9" descr="phone3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01000" y="2590800"/>
              <a:ext cx="814843" cy="1066800"/>
            </a:xfrm>
            <a:prstGeom prst="rect">
              <a:avLst/>
            </a:prstGeom>
          </p:spPr>
        </p:pic>
        <p:cxnSp>
          <p:nvCxnSpPr>
            <p:cNvPr id="14" name="Straight Arrow Connector 13"/>
            <p:cNvCxnSpPr/>
            <p:nvPr/>
          </p:nvCxnSpPr>
          <p:spPr>
            <a:xfrm>
              <a:off x="7543800" y="1676400"/>
              <a:ext cx="5334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loud 16"/>
            <p:cNvSpPr/>
            <p:nvPr/>
          </p:nvSpPr>
          <p:spPr>
            <a:xfrm>
              <a:off x="5943600" y="2362200"/>
              <a:ext cx="1447800" cy="1219200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Sprint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9" name="Cloud 18"/>
            <p:cNvSpPr/>
            <p:nvPr/>
          </p:nvSpPr>
          <p:spPr>
            <a:xfrm>
              <a:off x="5943600" y="1066800"/>
              <a:ext cx="1447800" cy="1219200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AT&amp;T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7543800" y="2971800"/>
              <a:ext cx="5334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Left-Right Arrow 23"/>
            <p:cNvSpPr/>
            <p:nvPr/>
          </p:nvSpPr>
          <p:spPr>
            <a:xfrm>
              <a:off x="5410200" y="2743200"/>
              <a:ext cx="762000" cy="533400"/>
            </a:xfrm>
            <a:prstGeom prst="left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26" descr="phone1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18430" y="3810001"/>
              <a:ext cx="729916" cy="990600"/>
            </a:xfrm>
            <a:prstGeom prst="rect">
              <a:avLst/>
            </a:prstGeom>
          </p:spPr>
        </p:pic>
        <p:cxnSp>
          <p:nvCxnSpPr>
            <p:cNvPr id="31" name="Straight Arrow Connector 30"/>
            <p:cNvCxnSpPr/>
            <p:nvPr/>
          </p:nvCxnSpPr>
          <p:spPr>
            <a:xfrm>
              <a:off x="7543800" y="4343400"/>
              <a:ext cx="533400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Cloud 31"/>
            <p:cNvSpPr/>
            <p:nvPr/>
          </p:nvSpPr>
          <p:spPr>
            <a:xfrm>
              <a:off x="5943600" y="3733800"/>
              <a:ext cx="1447800" cy="1219200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T-Mobile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Left-Right Arrow 32"/>
            <p:cNvSpPr/>
            <p:nvPr/>
          </p:nvSpPr>
          <p:spPr>
            <a:xfrm rot="1804769">
              <a:off x="5335063" y="3679214"/>
              <a:ext cx="837706" cy="533400"/>
            </a:xfrm>
            <a:prstGeom prst="left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Veriplace Market Penetration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5558134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*Dec. 2009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57800" y="3124200"/>
            <a:ext cx="3352800" cy="156966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 of today, Veriplace can locate roughly 160M of the 289M total mobile devices in the U.S.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-533400" y="1600200"/>
          <a:ext cx="6400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What can we do with this location data?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How should we manage access to it?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SMS-based local search</a:t>
            </a:r>
          </a:p>
          <a:p>
            <a:r>
              <a:rPr lang="en-US" dirty="0" smtClean="0"/>
              <a:t>Mobile banking and fraud detection</a:t>
            </a:r>
          </a:p>
          <a:p>
            <a:r>
              <a:rPr lang="en-US" dirty="0" smtClean="0"/>
              <a:t>Roadside assistance and Enhanced 911</a:t>
            </a:r>
          </a:p>
          <a:p>
            <a:r>
              <a:rPr lang="en-US" dirty="0" smtClean="0"/>
              <a:t>Mobile coupons and advertising</a:t>
            </a:r>
          </a:p>
          <a:p>
            <a:r>
              <a:rPr lang="en-US" dirty="0" smtClean="0"/>
              <a:t>Enterprise applications – fleet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Privacy/Consent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Web / Mobile Web supported via OAuth</a:t>
            </a:r>
          </a:p>
          <a:p>
            <a:r>
              <a:rPr lang="en-US" dirty="0" smtClean="0"/>
              <a:t>Fully native SMS opt-in</a:t>
            </a:r>
          </a:p>
          <a:p>
            <a:r>
              <a:rPr lang="en-US" dirty="0" smtClean="0"/>
              <a:t>Extensible architecture:  e.g. IVR opt-in</a:t>
            </a:r>
          </a:p>
          <a:p>
            <a:r>
              <a:rPr lang="en-US" dirty="0" smtClean="0"/>
              <a:t>Privacy portal:  http://veriplace.com</a:t>
            </a:r>
          </a:p>
          <a:p>
            <a:pPr lvl="1"/>
            <a:r>
              <a:rPr lang="en-US" dirty="0" smtClean="0"/>
              <a:t>Access control</a:t>
            </a:r>
          </a:p>
          <a:p>
            <a:pPr lvl="1"/>
            <a:r>
              <a:rPr lang="en-US" dirty="0" smtClean="0"/>
              <a:t>Location access visibility</a:t>
            </a:r>
          </a:p>
          <a:p>
            <a:pPr lvl="1"/>
            <a:r>
              <a:rPr lang="en-US" dirty="0" smtClean="0"/>
              <a:t>Notification rules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Veriplace Location Agent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Supported on RIM, Android, Windows Mobile</a:t>
            </a:r>
          </a:p>
          <a:p>
            <a:r>
              <a:rPr lang="en-US" dirty="0" smtClean="0"/>
              <a:t>Runs in the background, streaming location data to the network</a:t>
            </a:r>
          </a:p>
          <a:p>
            <a:r>
              <a:rPr lang="en-US" dirty="0" smtClean="0"/>
              <a:t>Intelligent monitoring of Cell/WiFi to reduce battery consumption</a:t>
            </a:r>
          </a:p>
          <a:p>
            <a:r>
              <a:rPr lang="en-US" dirty="0" smtClean="0"/>
              <a:t>Supports Cell ID/Sector, WiFi, GPS/A-GPS, XTRA, 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API’s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 (SUP protocol)</a:t>
            </a:r>
          </a:p>
          <a:p>
            <a:r>
              <a:rPr lang="en-US" dirty="0" smtClean="0"/>
              <a:t>Geo-fencing</a:t>
            </a:r>
          </a:p>
          <a:p>
            <a:r>
              <a:rPr lang="en-US" dirty="0" smtClean="0"/>
              <a:t>Range and nearest neighbor 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263</Words>
  <Application>Microsoft Office PowerPoint</Application>
  <PresentationFormat>On-screen Show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Veriplace Location Platform</vt:lpstr>
      <vt:lpstr>Slide 2</vt:lpstr>
      <vt:lpstr>Slide 3</vt:lpstr>
      <vt:lpstr>Veriplace Market Penetration</vt:lpstr>
      <vt:lpstr>Two Questions</vt:lpstr>
      <vt:lpstr>Possible Applications</vt:lpstr>
      <vt:lpstr>Privacy/Consent</vt:lpstr>
      <vt:lpstr>Veriplace Location Agent</vt:lpstr>
      <vt:lpstr>Advanced API’s</vt:lpstr>
      <vt:lpstr>Developer Portal http://developer.veriplace.com</vt:lpstr>
      <vt:lpstr>Veriplace Developer Contest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</dc:creator>
  <cp:lastModifiedBy>scott</cp:lastModifiedBy>
  <cp:revision>29</cp:revision>
  <dcterms:created xsi:type="dcterms:W3CDTF">2010-03-21T19:44:47Z</dcterms:created>
  <dcterms:modified xsi:type="dcterms:W3CDTF">2010-03-31T20:54:20Z</dcterms:modified>
</cp:coreProperties>
</file>